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90" r:id="rId8"/>
    <p:sldId id="264" r:id="rId9"/>
    <p:sldId id="293" r:id="rId10"/>
    <p:sldId id="291" r:id="rId11"/>
    <p:sldId id="294" r:id="rId12"/>
    <p:sldId id="286" r:id="rId13"/>
    <p:sldId id="295" r:id="rId14"/>
    <p:sldId id="262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164D5-D7D2-63BA-3FEA-052C45948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76A6C1-F72E-1D7B-0A68-89E4121EFE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A004F-94BA-CCCA-60AB-991357897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48B37-B123-DAAE-8E37-1D6149182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24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BC9F1-4571-F46B-0611-F18582061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6C659F-9ADA-BBFE-F6D1-148920324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CED5B-E6CC-A0BC-3953-5F72EAE86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9698E-A22F-16B5-EA34-9F00E3C6A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96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E4F64-B198-D2DF-6494-2ADE50E9D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8EBAAD-22F0-9961-950F-4F724ED14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CC759E-95AF-5629-1C76-6E203395D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BCE46-C348-7204-8586-4C3169E7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0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github.com/tatonetti-lab/tcga-path-reports/tree/main" TargetMode="External"/><Relationship Id="rId4" Type="http://schemas.openxmlformats.org/officeDocument/2006/relationships/hyperlink" Target="https://www.kaggle.com/datasets/prasad22/ca-independent-medical-review?resource=downloa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F37B0D-A5C6-AA1F-A5D8-E3AB41FE7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57" y="917403"/>
            <a:ext cx="6856292" cy="3590596"/>
          </a:xfrm>
        </p:spPr>
        <p:txBody>
          <a:bodyPr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Medical Text Classification using LLMs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800" cap="none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Progress Update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4CDD9-B88A-088E-8AE8-CFA78FE68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4470-D983-8359-AF56-A1CE9373D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840" y="372091"/>
            <a:ext cx="7889768" cy="88914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Improvements cont’d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0FCAEE-D59C-168C-6A5E-F5EB459774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1143" y="914400"/>
            <a:ext cx="7705377" cy="5807075"/>
          </a:xfrm>
        </p:spPr>
        <p:txBody>
          <a:bodyPr>
            <a:no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 Results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 Stratified K-Fold Cross-Validation (5 folds).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Scores: [0.9953, 0.9936, 0.9943, 0.9950, 0.9936]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 Score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0.9944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sklearn.model_selection</a:t>
            </a:r>
            <a:r>
              <a:rPr lang="en-US" alt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import </a:t>
            </a:r>
            <a:r>
              <a:rPr lang="en-US" alt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cross_val_score</a:t>
            </a:r>
            <a:endParaRPr lang="en-US" altLang="en-US" dirty="0">
              <a:highlight>
                <a:srgbClr val="80808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cv_scores</a:t>
            </a:r>
            <a:r>
              <a:rPr lang="en-US" alt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cross_val_score</a:t>
            </a:r>
            <a:r>
              <a:rPr lang="en-US" alt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(model, </a:t>
            </a:r>
            <a:r>
              <a:rPr lang="en-US" alt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X_train_res</a:t>
            </a:r>
            <a:r>
              <a:rPr lang="en-US" alt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y_train_res</a:t>
            </a:r>
            <a:r>
              <a:rPr lang="en-US" alt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cv=5, scoring="accuracy")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C32599E-54CC-59EF-5B91-A17D48ED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8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4515" y="137145"/>
            <a:ext cx="6856292" cy="76988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 steps: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35913" r="35913"/>
          <a:stretch/>
        </p:blipFill>
        <p:spPr>
          <a:xfrm>
            <a:off x="0" y="9525"/>
            <a:ext cx="2030413" cy="4849813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53744" y="907027"/>
            <a:ext cx="5867400" cy="2815092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Refinement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with LLM-based models.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Compare with the Logistic Regression baseline model.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Additional Tasks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 dataset exploration (if needed).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Performance comparison (accuracy, F1 score).</a:t>
            </a:r>
          </a:p>
          <a:p>
            <a:pPr marL="457200"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Experiment with few-shot learning techniques.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4800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2087" y="1099456"/>
            <a:ext cx="5018314" cy="3080658"/>
          </a:xfrm>
        </p:spPr>
        <p:txBody>
          <a:bodyPr/>
          <a:lstStyle/>
          <a:p>
            <a:pPr algn="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Medha Maisa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0"/>
            <a:ext cx="6343650" cy="986095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1807029"/>
            <a:ext cx="6338887" cy="416197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model for medical text classification using LLMs to classify cancer vs. non-cancer texts.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Tasks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&amp; cleaning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development (Logistic Regression &amp; LLM-based)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comparison &amp; selection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9534" y="153368"/>
            <a:ext cx="7606895" cy="891661"/>
          </a:xfrm>
        </p:spPr>
        <p:txBody>
          <a:bodyPr>
            <a:normAutofit/>
          </a:bodyPr>
          <a:lstStyle/>
          <a:p>
            <a:r>
              <a:rPr lang="en-US" dirty="0"/>
              <a:t>Dataset Overview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4309" r="34309"/>
          <a:stretch/>
        </p:blipFill>
        <p:spPr/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1E20708-AD5D-C485-060A-B9D7181402C8}"/>
              </a:ext>
            </a:extLst>
          </p:cNvPr>
          <p:cNvSpPr>
            <a:spLocks noGrp="1" noChangeArrowheads="1"/>
          </p:cNvSpPr>
          <p:nvPr>
            <p:ph sz="half" idx="16"/>
          </p:nvPr>
        </p:nvSpPr>
        <p:spPr bwMode="auto">
          <a:xfrm>
            <a:off x="3864428" y="1045029"/>
            <a:ext cx="7500488" cy="4474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Datasets Considered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0005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Kaggle Dataset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857250" lvl="2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https://www.kaggle.com/datasets/prasad22/ca-independent-medical-review?resource=download</a:t>
            </a:r>
            <a:r>
              <a:rPr lang="en-US" altLang="en-US" dirty="0">
                <a:solidFill>
                  <a:schemeClr val="bg1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2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(Medical reports, including structured data like Age, Gender)</a:t>
            </a:r>
          </a:p>
          <a:p>
            <a:pPr marL="40005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TCGA Dataset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pPr marL="857250" lvl="2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https://github.com/tatonetti-lab/tcga-path-reports/tree/main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2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Pathology reports with text data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 Process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400050" lvl="1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Choose the dataset best suited for LLM-based text classification. 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6039" y="108850"/>
            <a:ext cx="7162363" cy="65314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Comparison Factors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3634" y="914401"/>
            <a:ext cx="6594768" cy="5834750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Kaggle: Multiple missing values.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TCGA: No missing values.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Distribution: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Kaggle: Highly imbalanced (8.7% cancer).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TCGA: Less imbalanced (26.6% cancer).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Size: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Kaggle: 19,245 records.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TCGA: 9,523 records.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Quality: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Kaggle: Shorter reports (average 178 words).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TCGA: Longer, more descriptive reports (average 560 words).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TCGA Dataset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due to better text quality, cleaner data, and better class balance.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458" y="199426"/>
            <a:ext cx="6589150" cy="84560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18457" y="920613"/>
            <a:ext cx="6597650" cy="5617029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/>
              <a:t>Stratified Train-Test Split</a:t>
            </a:r>
          </a:p>
          <a:p>
            <a:pPr marL="742950" lvl="1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 the dataset into 80% training and 20% testing while preserving the class distribution (Cancer/Non-Cancer).</a:t>
            </a:r>
          </a:p>
          <a:p>
            <a:pPr marL="742950" lvl="1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Outcome: Ensured balanced representation of cancer and non-cancer reports in both training and test datasets</a:t>
            </a:r>
          </a:p>
          <a:p>
            <a:pPr marL="742950" lvl="1" indent="-285750"/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</a:p>
          <a:p>
            <a:pPr marL="1200150" lvl="2" indent="-285750"/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y_train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y_test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train_test_split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["text"], 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["label"], 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test_size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=0.2, 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random_state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=42, stratify=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df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["label"])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TF-IDF Transformation:</a:t>
            </a:r>
          </a:p>
          <a:p>
            <a:pPr lvl="1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TfidfVectorizer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convert text data into numerical features.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Removed stop words to improve the relevance of terms</a:t>
            </a:r>
          </a:p>
          <a:p>
            <a:pPr lvl="1"/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</a:p>
          <a:p>
            <a:pPr marL="685800" lvl="2" indent="0">
              <a:lnSpc>
                <a:spcPct val="120000"/>
              </a:lnSpc>
              <a:buNone/>
            </a:pP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tfidf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TfidfVectorizer(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stop_words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="English”</a:t>
            </a:r>
          </a:p>
          <a:p>
            <a:pPr marL="685800" lvl="2" indent="0">
              <a:lnSpc>
                <a:spcPct val="120000"/>
              </a:lnSpc>
              <a:buNone/>
            </a:pP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X_train_tfidf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tfidf.fit_transform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X_train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685800" lvl="2" indent="0">
              <a:lnSpc>
                <a:spcPct val="120000"/>
              </a:lnSpc>
              <a:buNone/>
            </a:pP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X_test_tfidf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tfidf.transform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X_test</a:t>
            </a:r>
            <a:r>
              <a:rPr lang="en-US" dirty="0"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05203-B9DB-E5F0-1183-6640DDED2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0EAA6-8B3A-38AD-A6C5-1C58BADA3508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6571" y="136844"/>
            <a:ext cx="6597650" cy="3466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Handling Class Imbalance</a:t>
            </a:r>
          </a:p>
          <a:p>
            <a:pPr marL="742950" lvl="1" indent="-285750"/>
            <a:r>
              <a:rPr lang="en-US" b="1" dirty="0"/>
              <a:t>SMOTE (Synthetic Minority Over-sampling Technique)</a:t>
            </a:r>
          </a:p>
          <a:p>
            <a:pPr marL="1200150" lvl="2" indent="-285750"/>
            <a:r>
              <a:rPr lang="en-US" dirty="0"/>
              <a:t>Used </a:t>
            </a:r>
            <a:r>
              <a:rPr lang="en-US" b="1" dirty="0"/>
              <a:t>SMOTE</a:t>
            </a:r>
            <a:r>
              <a:rPr lang="en-US" dirty="0"/>
              <a:t> to oversample the minority class (Non-Cancer).</a:t>
            </a:r>
          </a:p>
          <a:p>
            <a:pPr marL="742950" lvl="1" indent="-285750"/>
            <a:r>
              <a:rPr lang="en-US" dirty="0"/>
              <a:t>Code:</a:t>
            </a:r>
          </a:p>
          <a:p>
            <a:pPr lvl="2" indent="0">
              <a:buNone/>
            </a:pPr>
            <a:r>
              <a:rPr lang="en-US" dirty="0">
                <a:highlight>
                  <a:srgbClr val="808080"/>
                </a:highlight>
              </a:rPr>
              <a:t>smote = SMOTE(</a:t>
            </a:r>
            <a:r>
              <a:rPr lang="en-US" dirty="0" err="1">
                <a:highlight>
                  <a:srgbClr val="808080"/>
                </a:highlight>
              </a:rPr>
              <a:t>random_state</a:t>
            </a:r>
            <a:r>
              <a:rPr lang="en-US" dirty="0">
                <a:highlight>
                  <a:srgbClr val="808080"/>
                </a:highlight>
              </a:rPr>
              <a:t>=42)</a:t>
            </a:r>
          </a:p>
          <a:p>
            <a:pPr lvl="2" indent="0">
              <a:buNone/>
            </a:pPr>
            <a:r>
              <a:rPr lang="en-US" dirty="0" err="1">
                <a:highlight>
                  <a:srgbClr val="808080"/>
                </a:highlight>
              </a:rPr>
              <a:t>X_train_res</a:t>
            </a:r>
            <a:r>
              <a:rPr lang="en-US" dirty="0">
                <a:highlight>
                  <a:srgbClr val="808080"/>
                </a:highlight>
              </a:rPr>
              <a:t>, </a:t>
            </a:r>
            <a:r>
              <a:rPr lang="en-US" dirty="0" err="1">
                <a:highlight>
                  <a:srgbClr val="808080"/>
                </a:highlight>
              </a:rPr>
              <a:t>y_train_res</a:t>
            </a:r>
            <a:r>
              <a:rPr lang="en-US" dirty="0">
                <a:highlight>
                  <a:srgbClr val="808080"/>
                </a:highlight>
              </a:rPr>
              <a:t> = </a:t>
            </a:r>
            <a:r>
              <a:rPr lang="en-US" dirty="0" err="1">
                <a:highlight>
                  <a:srgbClr val="808080"/>
                </a:highlight>
              </a:rPr>
              <a:t>smote.fit_resample</a:t>
            </a:r>
            <a:r>
              <a:rPr lang="en-US" dirty="0">
                <a:highlight>
                  <a:srgbClr val="808080"/>
                </a:highlight>
              </a:rPr>
              <a:t>(</a:t>
            </a:r>
            <a:r>
              <a:rPr lang="en-US" dirty="0" err="1">
                <a:highlight>
                  <a:srgbClr val="808080"/>
                </a:highlight>
              </a:rPr>
              <a:t>X_train_tfidf</a:t>
            </a:r>
            <a:r>
              <a:rPr lang="en-US" dirty="0">
                <a:highlight>
                  <a:srgbClr val="808080"/>
                </a:highlight>
              </a:rPr>
              <a:t>, </a:t>
            </a:r>
            <a:r>
              <a:rPr lang="en-US" dirty="0" err="1">
                <a:highlight>
                  <a:srgbClr val="808080"/>
                </a:highlight>
              </a:rPr>
              <a:t>y_train</a:t>
            </a:r>
            <a:r>
              <a:rPr lang="en-US" dirty="0">
                <a:highlight>
                  <a:srgbClr val="808080"/>
                </a:highlight>
              </a:rPr>
              <a:t>)</a:t>
            </a:r>
          </a:p>
          <a:p>
            <a:pPr marL="685800" lvl="2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6420F-2531-9C36-2B89-4AE6889E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77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8" y="112341"/>
            <a:ext cx="6589150" cy="78028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5EE6C33-DDC0-9002-D140-97C88EC5AF1D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579607" y="905257"/>
            <a:ext cx="6597372" cy="5114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Setup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with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class_weight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="balanced"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handling imbalanced classes.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 using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SMOTE-resampled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97.16% (on test set).</a:t>
            </a:r>
          </a:p>
          <a:p>
            <a:pPr lvl="1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Precision: 1.00 for Cancer, 0.39 for Non-Cancer.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Recall: 0.97 for Cancer, 0.86 for Non-Cancer.</a:t>
            </a:r>
          </a:p>
          <a:p>
            <a:pPr lvl="2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F1-score: 0.99 for Cancer, 0.53 for Non-Cancer.</a:t>
            </a:r>
          </a:p>
          <a:p>
            <a:pPr marL="285750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</a:p>
          <a:p>
            <a:pPr marL="742950" lvl="1" indent="-28575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 =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LogisticRegression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max_iter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=1000, class_weight="balanced")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model.fit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X_train_res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y_train_res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80808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3ABAD-0ED0-09F1-A1A9-32EF5FDFC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91C02-6E8C-4DF0-38BE-E1C0F1B8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66" y="373597"/>
            <a:ext cx="6589150" cy="714974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2C3C0-0373-0925-5686-C78F84B2E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822A8AB-575B-579A-841B-2BB7B5F490D5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272144" y="892629"/>
            <a:ext cx="6597372" cy="244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 Score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0.9716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Report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Cancer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Precision = 1.00, Recall = 0.97, F1-score = 0.99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Non-Cancer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Precision = 0.39, Recall = 0.86, F1-score = 0.53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Macro Avg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Precision = 0.69, Recall = 0.92, F1-score = 0.76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Weighted Avg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Precision = 0.99, Recall = 0.97, F1-score = 0.98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0F2CBD-E779-8B28-5815-105C0E927E40}"/>
              </a:ext>
            </a:extLst>
          </p:cNvPr>
          <p:cNvSpPr txBox="1">
            <a:spLocks/>
          </p:cNvSpPr>
          <p:nvPr/>
        </p:nvSpPr>
        <p:spPr>
          <a:xfrm>
            <a:off x="127966" y="3518264"/>
            <a:ext cx="6589150" cy="71497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IMPROVEMENTS: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A8843571-3305-8551-11FA-C1396087F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709" y="3772670"/>
            <a:ext cx="6597372" cy="2764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defTabSz="9144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Tuning the Model: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/>
              <a:t>Since the model is still biased towards </a:t>
            </a:r>
            <a:r>
              <a:rPr lang="en-US" sz="1400" b="1" dirty="0"/>
              <a:t>Cancer</a:t>
            </a:r>
            <a:r>
              <a:rPr lang="en-US" sz="1400" dirty="0"/>
              <a:t>, </a:t>
            </a:r>
            <a:br>
              <a:rPr lang="en-US" sz="1400" dirty="0"/>
            </a:br>
            <a:r>
              <a:rPr lang="en-US" sz="1400" dirty="0"/>
              <a:t>tuned the hyperparameters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Stratified Cross-Validation: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/>
              <a:t>Instead of a single train-test split, Using </a:t>
            </a:r>
            <a:r>
              <a:rPr lang="en-US" sz="1400" b="1" dirty="0" err="1"/>
              <a:t>StratifiedKFold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to get more stable estimates of your model's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26934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152" y="178642"/>
            <a:ext cx="7889768" cy="553195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Improvements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72543" y="609600"/>
            <a:ext cx="7705377" cy="6111875"/>
          </a:xfrm>
        </p:spPr>
        <p:txBody>
          <a:bodyPr>
            <a:no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Imbalance Handling:</a:t>
            </a:r>
          </a:p>
          <a:p>
            <a:pPr marL="628650" lvl="1" indent="-1714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SMOTE to oversample the minority class (Non-Cancer) in the training set, helping balance the dataset and improve model performance.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 with Hyperparameter Tuning: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Built a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Logistic Regression model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the option for class balancing using class_weight="balanced".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Hyperparameter Tuning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GridSearchCV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tune the hyperparameters C (regularization strength) and solver (optimization method), evaluating the model with 5-fold cross-validation.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Accuracy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98.63%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Report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628650" lvl="1" indent="-171450" algn="just">
              <a:lnSpc>
                <a:spcPct val="10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= 1.00, Recall = 0.99, F1-score = 0.99</a:t>
            </a:r>
          </a:p>
          <a:p>
            <a:pPr marL="628650" lvl="1" indent="-171450" algn="just">
              <a:lnSpc>
                <a:spcPct val="10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Non-Cancer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= 0.60, Recall = 0.83, F1-score = 0.70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 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= 0.80, Recall = 0.91, F1-score = 0.85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Avg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 = 0.99, Recall = 0.99, F1-score = 0.99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{DD5597E7-3B35-4241-81BF-AAFEFB028B1B}tf33968143_win32</Template>
  <TotalTime>95</TotalTime>
  <Words>938</Words>
  <Application>Microsoft Office PowerPoint</Application>
  <PresentationFormat>Widescreen</PresentationFormat>
  <Paragraphs>125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Times New Roman</vt:lpstr>
      <vt:lpstr>Custom</vt:lpstr>
      <vt:lpstr>Medical Text Classification using LLMs  Project Progress Update </vt:lpstr>
      <vt:lpstr>Introduction</vt:lpstr>
      <vt:lpstr>Dataset Overview</vt:lpstr>
      <vt:lpstr>Dataset Comparison Factors</vt:lpstr>
      <vt:lpstr>INITIAL MODEL:</vt:lpstr>
      <vt:lpstr>PowerPoint Presentation</vt:lpstr>
      <vt:lpstr>Logistic Regression Model</vt:lpstr>
      <vt:lpstr>Evaluation Metrics </vt:lpstr>
      <vt:lpstr>Model Improvements</vt:lpstr>
      <vt:lpstr>Model Improvements cont’d</vt:lpstr>
      <vt:lpstr>Next steps:</vt:lpstr>
      <vt:lpstr>THANK YOU  - Medha Maisa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Medha Maisa</dc:creator>
  <cp:lastModifiedBy>Medha Maisa</cp:lastModifiedBy>
  <cp:revision>5</cp:revision>
  <dcterms:created xsi:type="dcterms:W3CDTF">2025-02-24T06:13:58Z</dcterms:created>
  <dcterms:modified xsi:type="dcterms:W3CDTF">2025-02-24T16:54:29Z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